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32" r:id="rId1"/>
  </p:sldMasterIdLst>
  <p:notesMasterIdLst>
    <p:notesMasterId r:id="rId10"/>
  </p:notesMasterIdLst>
  <p:sldIdLst>
    <p:sldId id="256" r:id="rId2"/>
    <p:sldId id="258" r:id="rId3"/>
    <p:sldId id="270" r:id="rId4"/>
    <p:sldId id="260" r:id="rId5"/>
    <p:sldId id="263" r:id="rId6"/>
    <p:sldId id="268" r:id="rId7"/>
    <p:sldId id="271" r:id="rId8"/>
    <p:sldId id="276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EBF3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37" autoAdjust="0"/>
    <p:restoredTop sz="94660"/>
  </p:normalViewPr>
  <p:slideViewPr>
    <p:cSldViewPr>
      <p:cViewPr>
        <p:scale>
          <a:sx n="66" d="100"/>
          <a:sy n="66" d="100"/>
        </p:scale>
        <p:origin x="-1656" y="-5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A183498-2C1F-4AA5-AC36-622385BF2F66}" type="datetimeFigureOut">
              <a:rPr lang="en-US"/>
              <a:pPr>
                <a:defRPr/>
              </a:pPr>
              <a:t>3/28/2013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4852E51-EC15-4753-93F2-CA96C17218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1B56CE9-F5B2-43CE-AC04-C80768BBD1B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D7D5F1-AB24-4AE3-9ED4-4628781B02E9}" type="datetime1">
              <a:rPr lang="en-US"/>
              <a:pPr>
                <a:defRPr/>
              </a:pPr>
              <a:t>3/28/2013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2681D-FC26-4D4A-BBBA-5C3CA7018E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6C376-78CF-487F-B7C8-571FCC62FE10}" type="datetime1">
              <a:rPr lang="en-US"/>
              <a:pPr>
                <a:defRPr/>
              </a:pPr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F2074-E48F-4DF1-AA1F-3F48685AC0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6C67A-6455-473C-8B73-C0693A02B40B}" type="datetime1">
              <a:rPr lang="en-US"/>
              <a:pPr>
                <a:defRPr/>
              </a:pPr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514C2-ED73-4B1A-89FA-98BC4FD26F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6"/>
          <p:cNvSpPr txBox="1"/>
          <p:nvPr userDrawn="1"/>
        </p:nvSpPr>
        <p:spPr>
          <a:xfrm>
            <a:off x="7924800" y="6400800"/>
            <a:ext cx="838200" cy="3667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4432312F-339F-4863-9E65-E44908170158}" type="slidenum">
              <a:rPr lang="en-US" smtClean="0"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r>
              <a:rPr lang="en-US" dirty="0" smtClean="0">
                <a:latin typeface="+mn-lt"/>
              </a:rPr>
              <a:t>/8</a:t>
            </a:r>
            <a:endParaRPr lang="en-US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C7FC8-4C79-411F-8A2F-F21700FA3C25}" type="datetime1">
              <a:rPr lang="en-US"/>
              <a:pPr>
                <a:defRPr/>
              </a:pPr>
              <a:t>3/28/2013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6DD7A-66CE-442A-9F09-83535EC32DBE}" type="datetime1">
              <a:rPr lang="en-US"/>
              <a:pPr>
                <a:defRPr/>
              </a:pPr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74DE2-0A7D-4658-9239-0DE000656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D3AE7-A30C-40B2-803A-ABA2BCB448D3}" type="datetime1">
              <a:rPr lang="en-US"/>
              <a:pPr>
                <a:defRPr/>
              </a:pPr>
              <a:t>3/28/2013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AA319-5164-4388-B04F-5B3B69F96D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5C03E-1517-48EA-A269-AA8415D718AF}" type="datetime1">
              <a:rPr lang="en-US"/>
              <a:pPr>
                <a:defRPr/>
              </a:pPr>
              <a:t>3/28/2013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4B0AB-D93D-47A4-A9FB-C5F51DCF28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99B3B-2E5C-493D-8983-38E761E9126D}" type="datetime1">
              <a:rPr lang="en-US"/>
              <a:pPr>
                <a:defRPr/>
              </a:pPr>
              <a:t>3/28/2013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2A57A-5387-480B-9362-11B2396FCF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E67D7-1B33-4361-92B0-82C084F6BDEF}" type="datetime1">
              <a:rPr lang="en-US"/>
              <a:pPr>
                <a:defRPr/>
              </a:pPr>
              <a:t>3/28/2013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084184-F769-416E-94D3-3C2B227B01DF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/8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2DC7D-EF24-464B-B477-6AA33FB0DCFD}" type="datetime1">
              <a:rPr lang="en-US"/>
              <a:pPr>
                <a:defRPr/>
              </a:pPr>
              <a:t>3/28/2013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81323-FA64-46B7-B766-A61DD0D5B9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113796-BBFD-48CA-A8B1-9915FFC37763}" type="datetime1">
              <a:rPr lang="en-US"/>
              <a:pPr>
                <a:defRPr/>
              </a:pPr>
              <a:t>3/28/2013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BFD33-682E-43C5-9136-A0469F38E5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30293E0-355B-4210-B401-8228A0647A94}" type="datetime1">
              <a:rPr lang="en-US"/>
              <a:pPr>
                <a:defRPr/>
              </a:pPr>
              <a:t>3/28/2013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Slide</a:t>
            </a:r>
            <a:fld id="{946D233C-68A1-463E-9DC4-964BD7B36FAC}" type="slidenum">
              <a:rPr lang="en-US"/>
              <a:pPr>
                <a:defRPr/>
              </a:pPr>
              <a:t>‹#›</a:t>
            </a:fld>
            <a:r>
              <a:rPr lang="en-US" dirty="0"/>
              <a:t> of 14</a:t>
            </a:r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45" r:id="rId2"/>
    <p:sldLayoutId id="2147484046" r:id="rId3"/>
    <p:sldLayoutId id="2147484047" r:id="rId4"/>
    <p:sldLayoutId id="2147484048" r:id="rId5"/>
    <p:sldLayoutId id="2147484049" r:id="rId6"/>
    <p:sldLayoutId id="2147484050" r:id="rId7"/>
    <p:sldLayoutId id="2147484051" r:id="rId8"/>
    <p:sldLayoutId id="2147484052" r:id="rId9"/>
    <p:sldLayoutId id="2147484053" r:id="rId10"/>
    <p:sldLayoutId id="2147484054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mailto:vm@etf.rs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5000">
              <a:schemeClr val="tx1"/>
            </a:gs>
            <a:gs pos="25000">
              <a:schemeClr val="bg2">
                <a:tint val="83000"/>
                <a:satMod val="320000"/>
              </a:schemeClr>
            </a:gs>
            <a:gs pos="38000">
              <a:srgbClr val="FFFF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600200"/>
            <a:ext cx="7851648" cy="182880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x-none" sz="3600" dirty="0" smtClean="0">
                <a:solidFill>
                  <a:schemeClr val="tx1"/>
                </a:solidFill>
              </a:rPr>
              <a:t/>
            </a:r>
            <a:br>
              <a:rPr lang="x-none" sz="3600" dirty="0" smtClean="0">
                <a:solidFill>
                  <a:schemeClr val="tx1"/>
                </a:solidFill>
              </a:rPr>
            </a:br>
            <a:r>
              <a:rPr lang="x-none" sz="3600" dirty="0" smtClean="0">
                <a:solidFill>
                  <a:schemeClr val="tx1"/>
                </a:solidFill>
              </a:rPr>
              <a:t/>
            </a:r>
            <a:br>
              <a:rPr lang="x-none" sz="3600" dirty="0" smtClean="0">
                <a:solidFill>
                  <a:schemeClr val="tx1"/>
                </a:solidFill>
              </a:rPr>
            </a:br>
            <a:r>
              <a:rPr lang="x-none" sz="3200" dirty="0" smtClean="0">
                <a:solidFill>
                  <a:schemeClr val="tx1"/>
                </a:solidFill>
              </a:rPr>
              <a:t/>
            </a:r>
            <a:br>
              <a:rPr lang="x-none" sz="3200" dirty="0" smtClean="0">
                <a:solidFill>
                  <a:schemeClr val="tx1"/>
                </a:solidFill>
              </a:rPr>
            </a:br>
            <a:r>
              <a:rPr lang="x-none" sz="2800" dirty="0" smtClean="0">
                <a:solidFill>
                  <a:schemeClr val="accent1"/>
                </a:solidFill>
              </a:rPr>
              <a:t>УБРЗАВАЊЕ АПЛИКАЦИЈЕ </a:t>
            </a:r>
            <a:br>
              <a:rPr lang="x-none" sz="2800" dirty="0" smtClean="0">
                <a:solidFill>
                  <a:schemeClr val="accent1"/>
                </a:solidFill>
              </a:rPr>
            </a:br>
            <a:r>
              <a:rPr lang="x-none" sz="2800" dirty="0" smtClean="0">
                <a:solidFill>
                  <a:schemeClr val="accent1"/>
                </a:solidFill>
              </a:rPr>
              <a:t>КОЈА РЕШАВА ГРОС-ПИТАЕВСКИ ЈЕДНАЧИНУ</a:t>
            </a:r>
            <a:br>
              <a:rPr lang="x-none" sz="2800" dirty="0" smtClean="0">
                <a:solidFill>
                  <a:schemeClr val="accent1"/>
                </a:solidFill>
              </a:rPr>
            </a:br>
            <a:r>
              <a:rPr lang="x-none" sz="2800" dirty="0" smtClean="0">
                <a:solidFill>
                  <a:schemeClr val="accent1"/>
                </a:solidFill>
              </a:rPr>
              <a:t> КОРИШЋЕЊЕМ МАКСЕЛЕР МАШИНЕ</a:t>
            </a:r>
            <a:br>
              <a:rPr lang="x-none" sz="2800" dirty="0" smtClean="0">
                <a:solidFill>
                  <a:schemeClr val="accent1"/>
                </a:solidFill>
              </a:rPr>
            </a:br>
            <a:r>
              <a:rPr lang="x-none" sz="2800" dirty="0" smtClean="0">
                <a:solidFill>
                  <a:schemeClr val="accent1"/>
                </a:solidFill>
              </a:rPr>
              <a:t> ЗА </a:t>
            </a:r>
            <a:br>
              <a:rPr lang="x-none" sz="2800" dirty="0" smtClean="0">
                <a:solidFill>
                  <a:schemeClr val="accent1"/>
                </a:solidFill>
              </a:rPr>
            </a:br>
            <a:r>
              <a:rPr lang="x-none" sz="2800" dirty="0" smtClean="0">
                <a:solidFill>
                  <a:schemeClr val="accent1"/>
                </a:solidFill>
              </a:rPr>
              <a:t>ПРОТОЧНУ </a:t>
            </a:r>
            <a:r>
              <a:rPr lang="x-none" sz="2800" smtClean="0">
                <a:solidFill>
                  <a:schemeClr val="accent1"/>
                </a:solidFill>
              </a:rPr>
              <a:t>ОБРАДУ </a:t>
            </a:r>
            <a:r>
              <a:rPr lang="x-none" sz="2800" smtClean="0">
                <a:solidFill>
                  <a:schemeClr val="accent1"/>
                </a:solidFill>
              </a:rPr>
              <a:t>ПОДАТАКА</a:t>
            </a:r>
            <a:r>
              <a:rPr lang="sr-Cyrl-CS" sz="2800" dirty="0" smtClean="0">
                <a:solidFill>
                  <a:schemeClr val="accent1"/>
                </a:solidFill>
              </a:rPr>
              <a:t>:</a:t>
            </a:r>
            <a:br>
              <a:rPr lang="sr-Cyrl-CS" sz="2800" dirty="0" smtClean="0">
                <a:solidFill>
                  <a:schemeClr val="accent1"/>
                </a:solidFill>
              </a:rPr>
            </a:br>
            <a:r>
              <a:rPr lang="sr-Cyrl-CS" sz="2800" dirty="0" smtClean="0">
                <a:solidFill>
                  <a:schemeClr val="accent1"/>
                </a:solidFill>
              </a:rPr>
              <a:t>КОМПЛЕКСНИ БРОЈЕВИ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14339" name="Subtitle 6"/>
          <p:cNvSpPr>
            <a:spLocks noGrp="1"/>
          </p:cNvSpPr>
          <p:nvPr>
            <p:ph type="subTitle" idx="1"/>
          </p:nvPr>
        </p:nvSpPr>
        <p:spPr>
          <a:xfrm>
            <a:off x="571500" y="3714750"/>
            <a:ext cx="7854950" cy="1752600"/>
          </a:xfrm>
        </p:spPr>
        <p:txBody>
          <a:bodyPr/>
          <a:lstStyle/>
          <a:p>
            <a:pPr marR="0"/>
            <a:endParaRPr lang="en-US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219200" y="4343400"/>
          <a:ext cx="67056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1615"/>
                <a:gridCol w="3473985"/>
              </a:tblGrid>
              <a:tr h="370840">
                <a:tc>
                  <a:txBody>
                    <a:bodyPr/>
                    <a:lstStyle/>
                    <a:p>
                      <a:r>
                        <a:rPr lang="x-none" smtClean="0">
                          <a:solidFill>
                            <a:schemeClr val="tx1"/>
                          </a:solidFill>
                        </a:rPr>
                        <a:t>Лена</a:t>
                      </a:r>
                      <a:r>
                        <a:rPr lang="x-none" baseline="0" smtClean="0">
                          <a:solidFill>
                            <a:schemeClr val="tx1"/>
                          </a:solidFill>
                        </a:rPr>
                        <a:t> Парезановић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x-none" dirty="0" smtClean="0">
                          <a:solidFill>
                            <a:schemeClr val="tx1"/>
                          </a:solidFill>
                        </a:rPr>
                        <a:t>Ментор:</a:t>
                      </a:r>
                    </a:p>
                    <a:p>
                      <a:r>
                        <a:rPr lang="x-none" dirty="0" smtClean="0">
                          <a:solidFill>
                            <a:schemeClr val="tx1"/>
                          </a:solidFill>
                        </a:rPr>
                        <a:t>Проф. Др Вељко Милутиновић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285875" y="4572000"/>
          <a:ext cx="6357982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8991"/>
                <a:gridCol w="3178991"/>
              </a:tblGrid>
              <a:tr h="785818">
                <a:tc>
                  <a:txBody>
                    <a:bodyPr/>
                    <a:lstStyle/>
                    <a:p>
                      <a:r>
                        <a:rPr lang="sr-Cyrl-CS" baseline="0" dirty="0" smtClean="0">
                          <a:solidFill>
                            <a:schemeClr val="accent1"/>
                          </a:solidFill>
                        </a:rPr>
                        <a:t>Лена Парезановић</a:t>
                      </a:r>
                      <a:endParaRPr lang="en-US" baseline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r-Cyrl-CS" baseline="0" dirty="0" smtClean="0">
                          <a:solidFill>
                            <a:schemeClr val="accent1"/>
                          </a:solidFill>
                        </a:rPr>
                        <a:t>Ментори: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baseline="0" dirty="0" smtClean="0">
                          <a:solidFill>
                            <a:schemeClr val="accent1"/>
                          </a:solidFill>
                        </a:rPr>
                        <a:t>Саша Стојановић</a:t>
                      </a:r>
                      <a:endParaRPr lang="en-US" baseline="0" dirty="0" smtClean="0">
                        <a:solidFill>
                          <a:schemeClr val="accent1"/>
                        </a:solidFill>
                      </a:endParaRPr>
                    </a:p>
                    <a:p>
                      <a:r>
                        <a:rPr lang="sr-Cyrl-CS" baseline="0" dirty="0" smtClean="0">
                          <a:solidFill>
                            <a:schemeClr val="accent1"/>
                          </a:solidFill>
                        </a:rPr>
                        <a:t>Вељко</a:t>
                      </a:r>
                      <a:r>
                        <a:rPr lang="en-US" baseline="0" dirty="0" smtClean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en-US" baseline="0" dirty="0" smtClean="0">
                          <a:solidFill>
                            <a:schemeClr val="accent1"/>
                          </a:solidFill>
                        </a:rPr>
                        <a:t>M</a:t>
                      </a:r>
                      <a:r>
                        <a:rPr lang="sr-Cyrl-CS" baseline="0" dirty="0" smtClean="0">
                          <a:solidFill>
                            <a:schemeClr val="accent1"/>
                          </a:solidFill>
                        </a:rPr>
                        <a:t>илутиновић</a:t>
                      </a: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Опис проблема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57200" y="2087563"/>
            <a:ext cx="8229600" cy="4389437"/>
          </a:xfrm>
        </p:spPr>
        <p:txBody>
          <a:bodyPr/>
          <a:lstStyle/>
          <a:p>
            <a:r>
              <a:rPr lang="en-US" smtClean="0"/>
              <a:t>Грос-Питаевски једначина</a:t>
            </a:r>
          </a:p>
          <a:p>
            <a:r>
              <a:rPr lang="en-US" smtClean="0"/>
              <a:t>Конкретан проблем</a:t>
            </a:r>
          </a:p>
          <a:p>
            <a:r>
              <a:rPr lang="en-US" smtClean="0"/>
              <a:t>Део кода који се убрзава</a:t>
            </a:r>
          </a:p>
        </p:txBody>
      </p:sp>
      <p:pic>
        <p:nvPicPr>
          <p:cNvPr id="16387" name="Picture 3" descr="C:\Users\Djomla\Desktop\cko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3886200"/>
            <a:ext cx="3657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39" y="785794"/>
            <a:ext cx="2357173" cy="6072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929586" y="6143644"/>
            <a:ext cx="1000132" cy="428628"/>
          </a:xfrm>
        </p:spPr>
        <p:txBody>
          <a:bodyPr/>
          <a:lstStyle/>
          <a:p>
            <a:pPr>
              <a:defRPr/>
            </a:pPr>
            <a:fld id="{99084184-F769-416E-94D3-3C2B227B01DF}" type="slidenum">
              <a:rPr lang="en-US" smtClean="0">
                <a:solidFill>
                  <a:schemeClr val="tx1"/>
                </a:solidFill>
              </a:rPr>
              <a:pPr>
                <a:defRPr/>
              </a:pPr>
              <a:t>3</a:t>
            </a:fld>
            <a:r>
              <a:rPr lang="en-US" dirty="0" smtClean="0">
                <a:solidFill>
                  <a:schemeClr val="tx1"/>
                </a:solidFill>
              </a:rPr>
              <a:t>/8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1033462"/>
          </a:xfrm>
        </p:spPr>
        <p:txBody>
          <a:bodyPr/>
          <a:lstStyle/>
          <a:p>
            <a:r>
              <a:rPr lang="en-US" sz="4000" smtClean="0"/>
              <a:t>Приступ подацима у меморији 1/2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838200" y="1730375"/>
            <a:ext cx="7408863" cy="3451225"/>
          </a:xfrm>
        </p:spPr>
        <p:txBody>
          <a:bodyPr/>
          <a:lstStyle/>
          <a:p>
            <a:r>
              <a:rPr lang="sr-Cyrl-CS" smtClean="0"/>
              <a:t>Основни циљ:</a:t>
            </a:r>
          </a:p>
          <a:p>
            <a:pPr lvl="1"/>
            <a:r>
              <a:rPr lang="sr-Cyrl-CS" smtClean="0"/>
              <a:t> Максимално искоришћење </a:t>
            </a:r>
            <a:r>
              <a:rPr lang="en-US" smtClean="0"/>
              <a:t>pipeline-</a:t>
            </a:r>
            <a:r>
              <a:rPr lang="sr-Cyrl-CS" smtClean="0"/>
              <a:t>а</a:t>
            </a:r>
          </a:p>
          <a:p>
            <a:pPr>
              <a:buFont typeface="Wingdings 2" pitchFamily="18" charset="2"/>
              <a:buNone/>
            </a:pPr>
            <a:endParaRPr lang="en-US" smtClean="0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8288" y="2714625"/>
            <a:ext cx="8661400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447800"/>
          </a:xfrm>
        </p:spPr>
        <p:txBody>
          <a:bodyPr/>
          <a:lstStyle/>
          <a:p>
            <a:r>
              <a:rPr lang="en-US" sz="4000" smtClean="0"/>
              <a:t>Синхронизација процесора домаћина и машине за проточну обраду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11363"/>
            <a:ext cx="8229600" cy="4389437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x-none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x-none" dirty="0" smtClean="0"/>
              <a:t>У </a:t>
            </a:r>
            <a:r>
              <a:rPr lang="x-none" smtClean="0"/>
              <a:t>паралели </a:t>
            </a:r>
            <a:r>
              <a:rPr lang="sr-Cyrl-CS" dirty="0" smtClean="0"/>
              <a:t>:</a:t>
            </a:r>
          </a:p>
          <a:p>
            <a:pPr marL="640080" lvl="1" indent="-246888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x-none" smtClean="0"/>
              <a:t>чекати податке</a:t>
            </a:r>
            <a:endParaRPr lang="sr-Cyrl-CS" dirty="0" smtClean="0"/>
          </a:p>
          <a:p>
            <a:pPr marL="640080" lvl="1" indent="-246888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x-none" smtClean="0"/>
              <a:t> обављати операције</a:t>
            </a:r>
            <a:r>
              <a:rPr lang="sr-Cyrl-CS" dirty="0" smtClean="0"/>
              <a:t> </a:t>
            </a:r>
            <a:r>
              <a:rPr lang="x-none" smtClean="0"/>
              <a:t>независне од њих</a:t>
            </a:r>
            <a:endParaRPr lang="x-none" dirty="0" smtClean="0"/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</a:t>
            </a:r>
            <a:endParaRPr lang="en-US" dirty="0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38" y="4071938"/>
            <a:ext cx="4943475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Резултати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x-none" dirty="0"/>
              <a:t>Први случај: </a:t>
            </a:r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/>
              <a:t>	</a:t>
            </a:r>
            <a:r>
              <a:rPr lang="ru-RU" dirty="0" smtClean="0"/>
              <a:t>3</a:t>
            </a:r>
            <a:r>
              <a:rPr lang="en-US" dirty="0" smtClean="0"/>
              <a:t>D </a:t>
            </a:r>
            <a:r>
              <a:rPr lang="ru-RU" dirty="0" smtClean="0"/>
              <a:t>низ 432 </a:t>
            </a:r>
            <a:r>
              <a:rPr lang="ru-RU" dirty="0"/>
              <a:t>* 432 * 432. </a:t>
            </a:r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/>
              <a:t>	Број итерација три петље који се убрзавају: 60, 4, 1. </a:t>
            </a:r>
            <a:endParaRPr lang="en-US" dirty="0" smtClean="0"/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/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/>
              <a:t>	</a:t>
            </a:r>
            <a:r>
              <a:rPr lang="x-none" dirty="0" smtClean="0"/>
              <a:t>Време, </a:t>
            </a:r>
            <a:r>
              <a:rPr lang="ru-RU" i="1" dirty="0" smtClean="0"/>
              <a:t>Intel i3:</a:t>
            </a:r>
            <a:r>
              <a:rPr lang="ru-RU" dirty="0" smtClean="0"/>
              <a:t> </a:t>
            </a:r>
            <a:r>
              <a:rPr lang="ru-RU" dirty="0"/>
              <a:t>1356 секунди. </a:t>
            </a:r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/>
              <a:t>	</a:t>
            </a:r>
            <a:r>
              <a:rPr lang="ru-RU" dirty="0" smtClean="0"/>
              <a:t>Време</a:t>
            </a:r>
            <a:r>
              <a:rPr lang="en-US" dirty="0" smtClean="0"/>
              <a:t>,</a:t>
            </a:r>
            <a:r>
              <a:rPr lang="ru-RU" dirty="0" smtClean="0"/>
              <a:t> </a:t>
            </a:r>
            <a:r>
              <a:rPr lang="en-US" dirty="0" err="1" smtClean="0"/>
              <a:t>Maxeler</a:t>
            </a:r>
            <a:r>
              <a:rPr lang="sr-Latn-CS" dirty="0" smtClean="0"/>
              <a:t> MAX</a:t>
            </a:r>
            <a:r>
              <a:rPr lang="sr-Latn-CS" dirty="0" smtClean="0">
                <a:latin typeface="+mj-lt"/>
              </a:rPr>
              <a:t>2</a:t>
            </a:r>
            <a:r>
              <a:rPr lang="ru-RU" dirty="0" smtClean="0"/>
              <a:t>: </a:t>
            </a:r>
            <a:r>
              <a:rPr lang="sr-Latn-CS" dirty="0" smtClean="0"/>
              <a:t>164</a:t>
            </a:r>
            <a:r>
              <a:rPr lang="ru-RU" dirty="0" smtClean="0"/>
              <a:t> </a:t>
            </a:r>
            <a:r>
              <a:rPr lang="ru-RU" dirty="0"/>
              <a:t>секунде. </a:t>
            </a:r>
            <a:endParaRPr lang="en-US" dirty="0" smtClean="0"/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/>
              <a:t>Други случај </a:t>
            </a:r>
            <a:r>
              <a:rPr lang="ru-RU" dirty="0" smtClean="0"/>
              <a:t>-</a:t>
            </a:r>
            <a:r>
              <a:rPr lang="sr-Latn-CS" dirty="0" smtClean="0"/>
              <a:t> </a:t>
            </a:r>
            <a:r>
              <a:rPr lang="ru-RU" dirty="0" smtClean="0"/>
              <a:t>реални </a:t>
            </a:r>
            <a:r>
              <a:rPr lang="ru-RU" dirty="0"/>
              <a:t>параметри апликације: </a:t>
            </a:r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/>
              <a:t>	</a:t>
            </a:r>
            <a:r>
              <a:rPr lang="en-US" dirty="0" smtClean="0"/>
              <a:t>3D </a:t>
            </a:r>
            <a:r>
              <a:rPr lang="ru-RU" dirty="0" smtClean="0"/>
              <a:t>низ </a:t>
            </a:r>
            <a:r>
              <a:rPr lang="ru-RU" dirty="0"/>
              <a:t>димензија 432 * 432 * 432. </a:t>
            </a:r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/>
              <a:t>	Број итерација три петље који се убрзавају:</a:t>
            </a:r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/>
              <a:t>	60000, 4000, 1000. </a:t>
            </a:r>
            <a:endParaRPr lang="en-US" dirty="0" smtClean="0"/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/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/>
              <a:t>	</a:t>
            </a:r>
            <a:r>
              <a:rPr lang="ru-RU" dirty="0" smtClean="0"/>
              <a:t>Време</a:t>
            </a:r>
            <a:r>
              <a:rPr lang="en-US" dirty="0"/>
              <a:t>,</a:t>
            </a:r>
            <a:r>
              <a:rPr lang="ru-RU" dirty="0" smtClean="0"/>
              <a:t> </a:t>
            </a:r>
            <a:r>
              <a:rPr lang="ru-RU" i="1" dirty="0" smtClean="0"/>
              <a:t>Intel i3</a:t>
            </a:r>
            <a:r>
              <a:rPr lang="en-US" i="1" dirty="0" smtClean="0"/>
              <a:t>: </a:t>
            </a:r>
            <a:r>
              <a:rPr lang="ru-RU" dirty="0" smtClean="0"/>
              <a:t>371 </a:t>
            </a:r>
            <a:r>
              <a:rPr lang="ru-RU" dirty="0"/>
              <a:t>сат. </a:t>
            </a:r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/>
              <a:t>	</a:t>
            </a:r>
            <a:r>
              <a:rPr lang="ru-RU" dirty="0" smtClean="0"/>
              <a:t>Време</a:t>
            </a:r>
            <a:r>
              <a:rPr lang="en-US" dirty="0" smtClean="0"/>
              <a:t>, </a:t>
            </a:r>
            <a:r>
              <a:rPr lang="en-US" dirty="0" err="1" smtClean="0"/>
              <a:t>Maxeler</a:t>
            </a:r>
            <a:r>
              <a:rPr lang="sr-Latn-CS" dirty="0" smtClean="0"/>
              <a:t> MAX</a:t>
            </a:r>
            <a:r>
              <a:rPr lang="sr-Latn-CS" dirty="0" smtClean="0">
                <a:latin typeface="+mj-lt"/>
              </a:rPr>
              <a:t>2</a:t>
            </a:r>
            <a:r>
              <a:rPr lang="en-US" dirty="0" smtClean="0"/>
              <a:t>: </a:t>
            </a:r>
            <a:r>
              <a:rPr lang="sr-Latn-CS" dirty="0" smtClean="0"/>
              <a:t>45</a:t>
            </a:r>
            <a:r>
              <a:rPr lang="ru-RU" dirty="0" smtClean="0"/>
              <a:t> </a:t>
            </a:r>
            <a:r>
              <a:rPr lang="ru-RU" dirty="0"/>
              <a:t>сати.</a:t>
            </a:r>
            <a:endParaRPr lang="en-US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Даља побољшања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smtClean="0"/>
              <a:t>Повећати паралелизам </a:t>
            </a:r>
          </a:p>
          <a:p>
            <a:pPr>
              <a:buFont typeface="Wingdings 2" pitchFamily="18" charset="2"/>
              <a:buNone/>
            </a:pPr>
            <a:r>
              <a:rPr lang="sr-Cyrl-CS" smtClean="0"/>
              <a:t>мултиплицирањем кернела</a:t>
            </a:r>
          </a:p>
          <a:p>
            <a:pPr>
              <a:buFont typeface="Wingdings 2" pitchFamily="18" charset="2"/>
              <a:buNone/>
            </a:pPr>
            <a:r>
              <a:rPr lang="sr-Cyrl-CS" smtClean="0"/>
              <a:t>спрам броја слободних ресурса</a:t>
            </a:r>
            <a:endParaRPr lang="en-US" smtClean="0"/>
          </a:p>
        </p:txBody>
      </p:sp>
      <p:pic>
        <p:nvPicPr>
          <p:cNvPr id="2969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3786188"/>
            <a:ext cx="6648450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133600" y="5638800"/>
            <a:ext cx="6769100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GB" sz="1200" dirty="0"/>
              <a:t>Note: Comparison is made between </a:t>
            </a:r>
            <a:r>
              <a:rPr lang="sr-Latn-CS" sz="1200" dirty="0"/>
              <a:t>Intel </a:t>
            </a:r>
            <a:r>
              <a:rPr lang="sr-Latn-CS" sz="1200" dirty="0" smtClean="0"/>
              <a:t>i3 </a:t>
            </a:r>
            <a:r>
              <a:rPr lang="en-GB" sz="1200" dirty="0" smtClean="0"/>
              <a:t>CPU </a:t>
            </a:r>
            <a:r>
              <a:rPr lang="en-GB" sz="1200" dirty="0"/>
              <a:t>and a single dataflow implementation </a:t>
            </a:r>
          </a:p>
          <a:p>
            <a:r>
              <a:rPr lang="en-GB" sz="1200" dirty="0"/>
              <a:t>on the oldest and smallest MAX 2 </a:t>
            </a:r>
            <a:r>
              <a:rPr lang="en-GB" sz="1200" dirty="0" err="1"/>
              <a:t>Maxeler</a:t>
            </a:r>
            <a:r>
              <a:rPr lang="en-GB" sz="1200" dirty="0"/>
              <a:t> card.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0" y="762000"/>
            <a:ext cx="4800600" cy="47705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en-GB" sz="1600" dirty="0"/>
              <a:t>Acceleration of an algorithm based on </a:t>
            </a:r>
          </a:p>
          <a:p>
            <a:pPr algn="ctr"/>
            <a:r>
              <a:rPr lang="en-GB" sz="1600" b="1" dirty="0"/>
              <a:t>the 3D Gross </a:t>
            </a:r>
            <a:r>
              <a:rPr lang="en-GB" sz="1600" b="1" dirty="0" err="1"/>
              <a:t>Pitaevskii</a:t>
            </a:r>
            <a:r>
              <a:rPr lang="en-GB" sz="1600" b="1" dirty="0"/>
              <a:t> equation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Execution time </a:t>
            </a:r>
            <a:r>
              <a:rPr lang="sr-Latn-CS" sz="1600" dirty="0" smtClean="0"/>
              <a:t>of the application</a:t>
            </a:r>
            <a:r>
              <a:rPr lang="en-GB" sz="1600" dirty="0" smtClean="0"/>
              <a:t>:</a:t>
            </a:r>
            <a:endParaRPr lang="en-GB" sz="1600" dirty="0"/>
          </a:p>
          <a:p>
            <a:pPr algn="ctr"/>
            <a:r>
              <a:rPr lang="sr-Latn-CS" sz="1600" dirty="0" smtClean="0"/>
              <a:t>  </a:t>
            </a:r>
            <a:r>
              <a:rPr lang="en-GB" sz="1600" dirty="0" smtClean="0"/>
              <a:t>CPU </a:t>
            </a:r>
            <a:r>
              <a:rPr lang="en-GB" sz="1600" dirty="0"/>
              <a:t>execution time:          </a:t>
            </a:r>
            <a:r>
              <a:rPr lang="sr-Latn-CS" sz="1600" dirty="0" smtClean="0"/>
              <a:t>371h</a:t>
            </a:r>
            <a:r>
              <a:rPr lang="en-GB" sz="1600" dirty="0" smtClean="0"/>
              <a:t>  </a:t>
            </a:r>
            <a:endParaRPr lang="sr-Latn-CS" sz="1600" dirty="0" smtClean="0"/>
          </a:p>
          <a:p>
            <a:pPr algn="ctr"/>
            <a:r>
              <a:rPr lang="en-GB" sz="1600" dirty="0" smtClean="0"/>
              <a:t>Dataflow </a:t>
            </a:r>
            <a:r>
              <a:rPr lang="en-GB" sz="1600" dirty="0"/>
              <a:t>execution time:    </a:t>
            </a:r>
            <a:r>
              <a:rPr lang="sr-Latn-CS" sz="1600" dirty="0" smtClean="0"/>
              <a:t>45h</a:t>
            </a:r>
            <a:endParaRPr lang="en-GB" sz="1600" dirty="0"/>
          </a:p>
          <a:p>
            <a:pPr algn="ctr"/>
            <a:r>
              <a:rPr lang="en-GB" sz="1600" b="1" dirty="0"/>
              <a:t>Achieved speedup: </a:t>
            </a:r>
            <a:r>
              <a:rPr lang="sr-Latn-CS" sz="1600" b="1" dirty="0"/>
              <a:t>8.24</a:t>
            </a:r>
            <a:r>
              <a:rPr lang="en-GB" sz="1600" b="1" dirty="0"/>
              <a:t>x</a:t>
            </a:r>
          </a:p>
          <a:p>
            <a:pPr algn="ctr"/>
            <a:endParaRPr lang="en-GB" sz="1600" b="1" dirty="0"/>
          </a:p>
          <a:p>
            <a:pPr algn="ctr"/>
            <a:r>
              <a:rPr lang="en-GB" sz="1600" b="1" dirty="0"/>
              <a:t>Reduction of power </a:t>
            </a:r>
            <a:r>
              <a:rPr lang="en-GB" sz="1600" b="1" dirty="0" err="1" smtClean="0"/>
              <a:t>consu</a:t>
            </a:r>
            <a:r>
              <a:rPr lang="sr-Latn-CS" sz="1600" b="1" dirty="0" smtClean="0"/>
              <a:t>m</a:t>
            </a:r>
            <a:r>
              <a:rPr lang="en-GB" sz="1600" b="1" dirty="0" err="1" smtClean="0"/>
              <a:t>ption</a:t>
            </a:r>
            <a:r>
              <a:rPr lang="en-GB" sz="1600" b="1" dirty="0"/>
              <a:t>: 16.8x</a:t>
            </a:r>
          </a:p>
          <a:p>
            <a:pPr algn="ctr"/>
            <a:endParaRPr lang="en-GB" sz="1600" b="1" dirty="0"/>
          </a:p>
          <a:p>
            <a:pPr algn="ctr"/>
            <a:r>
              <a:rPr lang="en-GB" sz="1600" dirty="0"/>
              <a:t>Programmer:</a:t>
            </a:r>
          </a:p>
          <a:p>
            <a:pPr algn="ctr"/>
            <a:r>
              <a:rPr lang="sr-Latn-CS" sz="1600" b="1" dirty="0"/>
              <a:t>Lena Parezanovic</a:t>
            </a:r>
            <a:endParaRPr lang="en-GB" sz="1600" b="1" dirty="0"/>
          </a:p>
          <a:p>
            <a:pPr algn="ctr"/>
            <a:r>
              <a:rPr lang="sr-Latn-CS" sz="1600" dirty="0" smtClean="0"/>
              <a:t>lena_parezanovic@hotmail.com</a:t>
            </a:r>
            <a:endParaRPr lang="en-GB" sz="1600" dirty="0"/>
          </a:p>
          <a:p>
            <a:pPr algn="ctr"/>
            <a:endParaRPr lang="en-GB" sz="1600" dirty="0"/>
          </a:p>
          <a:p>
            <a:pPr algn="ctr"/>
            <a:r>
              <a:rPr lang="en-GB" sz="1600" dirty="0" smtClean="0"/>
              <a:t>Advisors:</a:t>
            </a:r>
            <a:endParaRPr lang="en-GB" sz="1600" dirty="0"/>
          </a:p>
          <a:p>
            <a:pPr algn="ctr"/>
            <a:r>
              <a:rPr lang="en-US" sz="1600" dirty="0" err="1" smtClean="0"/>
              <a:t>Sasa</a:t>
            </a:r>
            <a:r>
              <a:rPr lang="en-US" sz="1600" dirty="0" smtClean="0"/>
              <a:t> </a:t>
            </a:r>
            <a:r>
              <a:rPr lang="en-US" sz="1600" dirty="0" err="1" smtClean="0"/>
              <a:t>Stojanovic</a:t>
            </a:r>
            <a:endParaRPr lang="en-US" sz="1600" dirty="0" smtClean="0"/>
          </a:p>
          <a:p>
            <a:pPr algn="ctr"/>
            <a:r>
              <a:rPr lang="en-GB" sz="1600" dirty="0" err="1" smtClean="0"/>
              <a:t>Veljko</a:t>
            </a:r>
            <a:r>
              <a:rPr lang="en-GB" sz="1600" dirty="0" smtClean="0"/>
              <a:t> </a:t>
            </a:r>
            <a:r>
              <a:rPr lang="en-GB" sz="1600" dirty="0" err="1"/>
              <a:t>Milutinovic</a:t>
            </a:r>
            <a:endParaRPr lang="en-GB" sz="1600" dirty="0"/>
          </a:p>
          <a:p>
            <a:pPr algn="ctr"/>
            <a:r>
              <a:rPr lang="en-GB" sz="1600" dirty="0" err="1" smtClean="0">
                <a:hlinkClick r:id="rId2"/>
              </a:rPr>
              <a:t>vm@etf</a:t>
            </a:r>
            <a:r>
              <a:rPr lang="sr-Latn-CS" sz="1600" dirty="0" smtClean="0">
                <a:hlinkClick r:id="rId2"/>
              </a:rPr>
              <a:t>.</a:t>
            </a:r>
            <a:r>
              <a:rPr lang="en-GB" sz="1600" dirty="0" err="1" smtClean="0">
                <a:hlinkClick r:id="rId2"/>
              </a:rPr>
              <a:t>rs</a:t>
            </a:r>
            <a:endParaRPr lang="en-GB" sz="1600" dirty="0"/>
          </a:p>
          <a:p>
            <a:pPr algn="ctr"/>
            <a:endParaRPr lang="en-GB" sz="1600" dirty="0"/>
          </a:p>
        </p:txBody>
      </p:sp>
      <p:pic>
        <p:nvPicPr>
          <p:cNvPr id="4608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5486400"/>
            <a:ext cx="1609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357562"/>
            <a:ext cx="4423318" cy="202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6089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142984"/>
            <a:ext cx="4214810" cy="2220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1785</TotalTime>
  <Words>157</Words>
  <Application>Microsoft Office PowerPoint</Application>
  <PresentationFormat>On-screen Show (4:3)</PresentationFormat>
  <Paragraphs>62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   УБРЗАВАЊЕ АПЛИКАЦИЈЕ  КОЈА РЕШАВА ГРОС-ПИТАЕВСКИ ЈЕДНАЧИНУ  КОРИШЋЕЊЕМ МАКСЕЛЕР МАШИНЕ  ЗА  ПРОТОЧНУ ОБРАДУ ПОДАТАКА: КОМПЛЕКСНИ БРОЈЕВИ</vt:lpstr>
      <vt:lpstr>Опис проблема</vt:lpstr>
      <vt:lpstr>Slide 3</vt:lpstr>
      <vt:lpstr>Приступ подацима у меморији 1/2</vt:lpstr>
      <vt:lpstr>Синхронизација процесора домаћина и машине за проточну обраду</vt:lpstr>
      <vt:lpstr>Резултати</vt:lpstr>
      <vt:lpstr>Даља побољшања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ДИПЛОМСКИ РАД УБРЗАВАЊЕ АПЛИКАЦИЈЕ  КОЈА РЕШАВА ГРОС-ПИТАЕВСКИ ЈЕДНАЧИНУ  КОРИШЋЕЊЕМ МАКСЕЛЕР МАШИНЕ  ЗА  ПРОТОЧНУ ОБРАДУ ПОДАТАКА</dc:title>
  <dc:creator>Djomla</dc:creator>
  <cp:lastModifiedBy>RTI katedra</cp:lastModifiedBy>
  <cp:revision>167</cp:revision>
  <dcterms:created xsi:type="dcterms:W3CDTF">2012-10-09T04:23:30Z</dcterms:created>
  <dcterms:modified xsi:type="dcterms:W3CDTF">2013-03-28T07:36:43Z</dcterms:modified>
</cp:coreProperties>
</file>